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4" r:id="rId7"/>
    <p:sldId id="265" r:id="rId8"/>
    <p:sldId id="266" r:id="rId9"/>
    <p:sldId id="262" r:id="rId10"/>
    <p:sldId id="263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2" r:id="rId31"/>
    <p:sldId id="301" r:id="rId32"/>
    <p:sldId id="302" r:id="rId33"/>
    <p:sldId id="308" r:id="rId34"/>
    <p:sldId id="303" r:id="rId35"/>
    <p:sldId id="305" r:id="rId36"/>
    <p:sldId id="306" r:id="rId37"/>
    <p:sldId id="307" r:id="rId38"/>
    <p:sldId id="328" r:id="rId39"/>
    <p:sldId id="327" r:id="rId40"/>
    <p:sldId id="329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3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2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3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C8A6C-9A65-A247-5525-E562CC1F6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CFE77-C1C3-3198-3C18-D95A6EAAD8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2F03B-472C-C853-4FCD-E1AAE2264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49109E-D060-5DAE-3FA2-D836FB0B9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BA515-469D-D008-7AA5-4D1B4AC9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385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DE677-BDA6-56EB-BF96-32FF206F4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A590-DE98-C44C-AA54-84CFFB5FF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962B0-7C63-BEB4-EB90-3CF584AD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3AC3F-4305-EE45-B250-37F9A7BBD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FE8F8-80B8-0561-C1B3-C42082F0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1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BF753-3521-DC63-3334-93E2808E64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8AF96-C52B-6D78-7E16-DD637C941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BA2BE8-0BB5-2542-5D9F-6300B46E0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AD340-3BAB-8A98-96F1-673ECE38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504EF5-D30B-A1ED-678D-89101A24F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7106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BFB5F-15A1-B6F1-0E23-70418C20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C51AD-F873-A267-0444-746EC5CD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3702F6-380D-03F9-66E0-1C135CC4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BD13A-8F28-8415-E0FD-EA16CFDF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4C47F-7308-A24F-2997-849F99838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2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6637-DC20-4260-71FB-6CC91015E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0C4C22-97FD-609B-BB02-F4B699AE2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42618-943E-CD58-CC64-A6CAEE67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F027-2DAC-70CE-DF86-EF91E984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331BE-FF61-9D06-FEA2-0C694BE6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2687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FFF8-1903-F1C0-658D-7D1BFB61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764CD-51C5-A68B-5DE4-F3248C8B8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DD84D8-C66A-74E7-A677-59B4578740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EE0544-2851-D746-D1C2-1779AB6D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92755-07AC-96DB-5ACD-1CE1B09D5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344D8D-642D-F61A-2F7D-7F626B80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7217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56D6-7265-8632-8675-4602991D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3F801-8369-0F81-F790-A7A838874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A82B0-570D-A1BD-08EF-120FB4DD0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CB745-5532-C232-8227-5E8FBF4E8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B0EFA4-810E-52BE-0C92-BDF147B518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A9C1F-4E40-F28D-A537-90C83FA19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2E7200-E2FF-665C-1C16-987878C4C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C870A8-CEEC-3306-7F1F-609CC7507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220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A590-B7D1-DFB3-1AA8-302CD70D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CD4A0-EEF8-1ADC-E561-A9B8444D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779AE-F53A-AEA1-C833-F1D6BDBF6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91CDF9-3380-854F-93D3-BAC3E99DC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655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D72F60-2B45-3D17-95C1-7452EB55F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EB2D7D-173C-7A7D-CFDF-157A195E1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2489A9-2B3D-09DE-2B7D-1C6250099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10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9120-EAC4-B966-67E7-ADAD91A67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10D1A-CEEB-4BCB-99C2-7E1589600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19F2F-46DB-81BD-3DC3-3914A80B9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E9732-6AA4-E647-9C9A-2519E556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4D523-FA4B-431E-FCD7-AD1DA36A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16B22-F2BD-289D-3C7B-1F121730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5779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EC83F-760D-2DAD-F268-DF1547B3E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E3ADBB-FA14-58B5-CD34-350A478FD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ECB42-7C75-7488-BA70-03549CA6DE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33BDF-5E45-FE90-FFDA-51E9D3BF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E0E90A-639D-2528-0AE5-6C7AEE86B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E89611-ACD6-FF78-EE41-E9EB5606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8276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2568A4-8125-6792-3A3A-C92EF7DE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69B51-0541-61DE-5DA0-33CF397ED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396C-D519-A3D2-5BFF-8184D5427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C7320-0055-4C70-AFD7-E3715E5B0037}" type="datetimeFigureOut">
              <a:rPr lang="en-IN" smtClean="0"/>
              <a:t>18-04-2024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4E3D5-704A-69A1-4921-BC105424A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7DDC-0324-7E05-A237-83B9B466E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DFCFC-1281-4AF2-BFE7-C2EAC2EE8DD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58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4A599-A8C6-B42D-A60D-A2F4038D01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MODULE-3</a:t>
            </a:r>
            <a:endParaRPr lang="en-IN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354CB4-E17D-1220-D3D3-FCC87B04D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1040" y="3612198"/>
            <a:ext cx="9144000" cy="1655762"/>
          </a:xfrm>
        </p:spPr>
        <p:txBody>
          <a:bodyPr/>
          <a:lstStyle/>
          <a:p>
            <a:r>
              <a:rPr lang="en-IN" sz="4400" b="1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</a:rPr>
              <a:t>Camera calibration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672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D7CA4-193A-FF0D-965B-0EF75448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0CC58-8623-233C-67E6-F061820A4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8B6EC0-21F9-4D5C-EE17-29910D5D2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68" y="1825624"/>
            <a:ext cx="3521752" cy="19246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78405-2108-F0CD-EC14-E47B790F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68" y="4211928"/>
            <a:ext cx="4576700" cy="14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7369B-018B-8443-F5F4-ACD4BB5ED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3200" b="1" dirty="0">
                <a:solidFill>
                  <a:srgbClr val="00B0F0"/>
                </a:solidFill>
              </a:rPr>
              <a:t>Transformation from world coordinate to Image coordinates</a:t>
            </a:r>
            <a:endParaRPr lang="en-IN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E303F-AF3D-01E5-0029-65D7805D7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4DE43-15C1-82DF-F555-2FAD2EC40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711" y="1907201"/>
            <a:ext cx="9046577" cy="30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4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9AF86-26FF-0C44-4C49-F4876DFB2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200" b="1" dirty="0">
                <a:solidFill>
                  <a:srgbClr val="00B0F0"/>
                </a:solidFill>
              </a:rPr>
              <a:t>Transformation from world coordinate to Image coordinates</a:t>
            </a:r>
            <a:br>
              <a:rPr lang="en-IN" sz="3200" b="1" dirty="0">
                <a:solidFill>
                  <a:srgbClr val="00B0F0"/>
                </a:solidFill>
              </a:rPr>
            </a:br>
            <a:r>
              <a:rPr lang="en-IN" sz="3200" b="1" dirty="0">
                <a:solidFill>
                  <a:srgbClr val="00B0F0"/>
                </a:solidFill>
              </a:rPr>
              <a:t>(3D</a:t>
            </a:r>
            <a:r>
              <a:rPr lang="en-IN" sz="3200" b="1" dirty="0">
                <a:solidFill>
                  <a:srgbClr val="00B0F0"/>
                </a:solidFill>
                <a:sym typeface="Wingdings" panose="05000000000000000000" pitchFamily="2" charset="2"/>
              </a:rPr>
              <a:t>2D)</a:t>
            </a:r>
            <a:endParaRPr lang="en-IN" sz="3200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EDF2-88AE-1A8B-BA37-07E92C77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19F7EB-29DC-56DE-28BB-D933F1A35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64" y="1690688"/>
            <a:ext cx="7938256" cy="4394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51C05F-7D95-55F8-DF82-E30C281E4F75}"/>
              </a:ext>
            </a:extLst>
          </p:cNvPr>
          <p:cNvSpPr txBox="1"/>
          <p:nvPr/>
        </p:nvSpPr>
        <p:spPr>
          <a:xfrm>
            <a:off x="3298253" y="6292429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Perspective projection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DC69A-1C1F-01B6-5428-D20CA2FC451C}"/>
              </a:ext>
            </a:extLst>
          </p:cNvPr>
          <p:cNvSpPr txBox="1"/>
          <p:nvPr/>
        </p:nvSpPr>
        <p:spPr>
          <a:xfrm>
            <a:off x="6407213" y="6292429"/>
            <a:ext cx="272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Coordinate transformation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8658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3FDBD-2EF7-AAF3-0BE5-4273F5B8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Perspective projection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1D14D-C466-7C99-F27C-F26C9A9AD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E46B08-A94E-C125-A825-4C37B54B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156" y="4719928"/>
            <a:ext cx="4576700" cy="1457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AD86C-5B1C-CEC3-4F5E-FE1688BF2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87" y="1540082"/>
            <a:ext cx="6921626" cy="294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2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1060-1086-B9FE-577F-09FF77D4E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75652-AA4F-E295-2109-0A2708FAC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3D6901-F04E-0F7D-18CA-752F38E28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340" y="222884"/>
            <a:ext cx="8529320" cy="4270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61C416-6A10-FCBD-72A4-CE077253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096" y="4933333"/>
            <a:ext cx="6614967" cy="15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8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2E9C-5BAB-A0F0-8786-B64FF52A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FE415-9B5E-BD2A-1196-E4224A07A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B1593-EDD1-226E-0F9B-014EF03CB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644" y="463232"/>
            <a:ext cx="8870176" cy="525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0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0838-C95B-3DC7-725B-6E12D767E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40ACC-37F5-9224-B062-ED2A55CA4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25DA7-FC19-901B-0DDF-28A0A3F41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815" y="472374"/>
            <a:ext cx="8938370" cy="52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8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A58DB-FFDA-00F6-C3E2-DB655EE4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F1750-9B4D-1CD1-3488-8A5C1D900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0AB2AC-38A5-271A-4B22-3EE5ED397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54" y="365125"/>
            <a:ext cx="10717882" cy="539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9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628B3-D8F3-40D3-98DF-1EFF6E308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4351-ACA3-142A-68DD-D829BB60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41DF7F-6221-940C-FC63-A648CA4DD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66" y="365125"/>
            <a:ext cx="8787868" cy="577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34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3569-0A41-A198-45F6-17D3765EC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Linear Model for Perspective Projection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AECFF-2C22-2E66-10F6-55DCC28BB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7DA4C-F954-1263-404A-5D2FECD3E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372" y="1534733"/>
            <a:ext cx="9275256" cy="495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427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39935-C970-8520-E057-AAF13257A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Camera Calibration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9E355-A846-0CA5-F811-76344DCB4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Camera converts 3D image to 2D image</a:t>
            </a:r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Camera calibration </a:t>
            </a:r>
            <a:r>
              <a:rPr lang="en-US" dirty="0"/>
              <a:t>estimates </a:t>
            </a:r>
            <a:r>
              <a:rPr lang="en-US" dirty="0">
                <a:solidFill>
                  <a:srgbClr val="FF0000"/>
                </a:solidFill>
              </a:rPr>
              <a:t>parameters of camera</a:t>
            </a:r>
            <a:r>
              <a:rPr lang="en-US" dirty="0"/>
              <a:t> to</a:t>
            </a:r>
          </a:p>
          <a:p>
            <a:pPr marL="0" indent="0">
              <a:buNone/>
            </a:pPr>
            <a:r>
              <a:rPr lang="en-US" dirty="0"/>
              <a:t>	--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correct for lens distortion, </a:t>
            </a:r>
          </a:p>
          <a:p>
            <a:pPr marL="0" indent="0">
              <a:buNone/>
            </a:pP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	--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measure the size of an object </a:t>
            </a:r>
          </a:p>
          <a:p>
            <a:pPr marL="0" indent="0">
              <a:buNone/>
            </a:pP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	--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determine the location of the camera in the scene. </a:t>
            </a:r>
          </a:p>
          <a:p>
            <a:pPr marL="0" indent="0">
              <a:buNone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Roboto" panose="02000000000000000000" pitchFamily="2" charset="0"/>
              </a:rPr>
              <a:t>Intrinsic parameters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 (</a:t>
            </a:r>
            <a:r>
              <a:rPr lang="en-IN" b="0" i="0" dirty="0">
                <a:solidFill>
                  <a:srgbClr val="273239"/>
                </a:solidFill>
                <a:effectLst/>
                <a:latin typeface="Nunito" pitchFamily="2" charset="0"/>
              </a:rPr>
              <a:t>focal length, optical </a:t>
            </a:r>
            <a:r>
              <a:rPr lang="en-IN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center</a:t>
            </a:r>
            <a:r>
              <a:rPr lang="en-IN" b="0" i="0" dirty="0">
                <a:solidFill>
                  <a:srgbClr val="273239"/>
                </a:solidFill>
                <a:effectLst/>
                <a:latin typeface="Nunito" pitchFamily="2" charset="0"/>
              </a:rPr>
              <a:t> etc)</a:t>
            </a:r>
          </a:p>
          <a:p>
            <a:endParaRPr lang="en-US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Roboto" panose="02000000000000000000" pitchFamily="2" charset="0"/>
              </a:rPr>
              <a:t>extrinsic parameters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(rotation, translation </a:t>
            </a:r>
            <a:r>
              <a:rPr lang="en-US" dirty="0" err="1">
                <a:solidFill>
                  <a:srgbClr val="212121"/>
                </a:solidFill>
                <a:latin typeface="Roboto" panose="02000000000000000000" pitchFamily="2" charset="0"/>
              </a:rPr>
              <a:t>etc</a:t>
            </a:r>
            <a:r>
              <a:rPr lang="en-US" dirty="0">
                <a:solidFill>
                  <a:srgbClr val="212121"/>
                </a:solidFill>
                <a:latin typeface="Roboto" panose="02000000000000000000" pitchFamily="2" charset="0"/>
              </a:rPr>
              <a:t>)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89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0D1F7-A1F8-C4AD-2437-B799D3BF9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D2E05-912B-13D9-0DE4-EEC6AB077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31C5C9-16A1-D46D-8267-F908BE9F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58" y="365125"/>
            <a:ext cx="9279024" cy="561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8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D67CA-A1AB-81AA-2212-49C18B54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A538D-CBD2-FE3B-1D50-708CDD380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860B69-90FA-6E77-C49B-AFB1D2849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" y="365125"/>
            <a:ext cx="9761736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77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25F8-5025-3544-114D-F10215992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9CE43-DED5-A9CB-9DC8-D20DAE756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A31E8-8D78-5321-746F-2CED4B61D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35" y="365125"/>
            <a:ext cx="9775870" cy="538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0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ECA1A-7164-CC31-9005-68D65BD3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Extrinsic Parameters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78BFE-C06E-90B7-AB87-4CC4B0F00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5492A-98DA-2DF8-91CD-4FD7BFDE7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820" y="1476311"/>
            <a:ext cx="9076360" cy="501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21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2AC1B-2F95-1634-48C7-EB00F2E72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EDB4B-9AB3-4192-F41A-A6F0EB0DB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Rotation matrix ‘R’ here is </a:t>
            </a:r>
            <a:r>
              <a:rPr lang="en-US" b="1" dirty="0">
                <a:solidFill>
                  <a:srgbClr val="00B0F0"/>
                </a:solidFill>
              </a:rPr>
              <a:t>Orthonormal matrix</a:t>
            </a:r>
            <a:endParaRPr lang="en-IN" b="1" dirty="0">
              <a:solidFill>
                <a:srgbClr val="00B0F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599DE-B2D0-9A4F-739C-7738ADD42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130" y="2669512"/>
            <a:ext cx="8107790" cy="207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368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FA623-6FF7-5393-0310-CDFF9F089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55FFF-1798-C552-5866-BC25BB5DA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3E2F0-2DBC-91A1-7627-2024B20B4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676" y="365125"/>
            <a:ext cx="9241931" cy="46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6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D3116-686E-79C3-115F-6E62366DF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321B8-2143-1293-998D-70737FC3A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0B9888-2428-2104-C6BC-03AEF681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818" y="341630"/>
            <a:ext cx="9393961" cy="508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60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C35E6-5038-79E4-BCB8-D8D48913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A85C9-1270-3336-4F7F-34504BE18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‘t’ is the </a:t>
            </a:r>
            <a:r>
              <a:rPr lang="en-IN" sz="3200" kern="100" dirty="0">
                <a:solidFill>
                  <a:srgbClr val="00B0F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translation vector </a:t>
            </a:r>
            <a:r>
              <a:rPr lang="en-IN" sz="3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is given by t= -Rc</a:t>
            </a:r>
            <a:r>
              <a:rPr lang="en-IN" sz="3200" kern="1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IN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47589-60F9-2D5C-C329-D61C51081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339" y="1825625"/>
            <a:ext cx="7648021" cy="217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995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57B55-E11C-86AC-686F-BDD406DC9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1E34D-FFC8-8B0B-0E7D-F592BE4FF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F0"/>
                </a:solidFill>
              </a:rPr>
              <a:t>Mapping from world coordinates to camera coordinates using EXTERNSIC MATRIX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0B9074-41B0-7A8B-FD0F-29BF987D9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266541"/>
            <a:ext cx="8854440" cy="57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6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666D6-4A8C-DF0B-E788-78AE1726A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EF590-D86A-0799-266C-851B66F16A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676386-E33B-2C56-8169-33AAAA565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4" y="620632"/>
            <a:ext cx="9570086" cy="59456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77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F0BA-C141-8D05-F4E9-3A0A2759E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Camera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1D7BC-5DFC-1B72-96FE-B05695AFD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Simulates the capture of light from 3D scene- onto to a 2D image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Models </a:t>
            </a:r>
            <a:r>
              <a:rPr lang="en-IN" dirty="0">
                <a:solidFill>
                  <a:srgbClr val="FF0000"/>
                </a:solidFill>
              </a:rPr>
              <a:t>basic geometry of projections </a:t>
            </a:r>
            <a:r>
              <a:rPr lang="en-IN" dirty="0"/>
              <a:t>of 3D points/curves/surfaces</a:t>
            </a:r>
          </a:p>
        </p:txBody>
      </p:sp>
    </p:spTree>
    <p:extLst>
      <p:ext uri="{BB962C8B-B14F-4D97-AF65-F5344CB8AC3E}">
        <p14:creationId xmlns:p14="http://schemas.microsoft.com/office/powerpoint/2010/main" val="1989171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749B-4B93-D1EA-EAE7-202F5F84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CALIBRATION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21E7B-7C48-6D2E-1821-CF1E15BEF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087120"/>
            <a:ext cx="10515600" cy="4612323"/>
          </a:xfrm>
        </p:spPr>
        <p:txBody>
          <a:bodyPr>
            <a:normAutofit/>
          </a:bodyPr>
          <a:lstStyle/>
          <a:p>
            <a:pPr algn="just"/>
            <a:r>
              <a:rPr lang="en-US" sz="2400" b="0" i="0" dirty="0">
                <a:solidFill>
                  <a:srgbClr val="212121"/>
                </a:solidFill>
                <a:effectLst/>
              </a:rPr>
              <a:t>To estimate the 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intrinsic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 and 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extrinsic</a:t>
            </a:r>
            <a:r>
              <a:rPr lang="en-US" sz="2400" b="0" i="0" dirty="0">
                <a:solidFill>
                  <a:srgbClr val="212121"/>
                </a:solidFill>
                <a:effectLst/>
              </a:rPr>
              <a:t> parameters, we need 3-D world points and their corresponding 2-D image points. </a:t>
            </a:r>
          </a:p>
          <a:p>
            <a:pPr algn="just"/>
            <a:r>
              <a:rPr lang="en-US" sz="2400" b="0" i="0" dirty="0">
                <a:solidFill>
                  <a:srgbClr val="212121"/>
                </a:solidFill>
                <a:effectLst/>
              </a:rPr>
              <a:t>You can get these correspondences by using images of a </a:t>
            </a:r>
            <a:r>
              <a:rPr lang="en-US" sz="2400" b="0" i="0" dirty="0">
                <a:solidFill>
                  <a:srgbClr val="FF0000"/>
                </a:solidFill>
                <a:effectLst/>
              </a:rPr>
              <a:t>calibration pattern</a:t>
            </a:r>
          </a:p>
          <a:p>
            <a:pPr algn="just"/>
            <a:r>
              <a:rPr lang="en-US" sz="2400" b="0" i="0" dirty="0">
                <a:solidFill>
                  <a:srgbClr val="00B050"/>
                </a:solidFill>
                <a:effectLst/>
              </a:rPr>
              <a:t>calibration pattern (calibration grid / calibration target) is a repeating pattern of known size and spacing.</a:t>
            </a:r>
            <a:endParaRPr lang="en-IN" sz="2400" dirty="0">
              <a:solidFill>
                <a:srgbClr val="00B05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7B90C-3310-D52E-802B-940644131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38" y="3289616"/>
            <a:ext cx="6711741" cy="2481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7E0B0-C882-4FC0-F828-45BD8EBC981F}"/>
              </a:ext>
            </a:extLst>
          </p:cNvPr>
          <p:cNvSpPr txBox="1"/>
          <p:nvPr/>
        </p:nvSpPr>
        <p:spPr>
          <a:xfrm>
            <a:off x="5069840" y="6106160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Asymmetric circles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8A79B5-E168-CD2D-EB64-160685DDA2D5}"/>
              </a:ext>
            </a:extLst>
          </p:cNvPr>
          <p:cNvSpPr txBox="1"/>
          <p:nvPr/>
        </p:nvSpPr>
        <p:spPr>
          <a:xfrm>
            <a:off x="3007360" y="6106160"/>
            <a:ext cx="1717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Checkerboard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70400D-E0C7-7304-FCCA-E36F68608B20}"/>
              </a:ext>
            </a:extLst>
          </p:cNvPr>
          <p:cNvSpPr txBox="1"/>
          <p:nvPr/>
        </p:nvSpPr>
        <p:spPr>
          <a:xfrm>
            <a:off x="7366000" y="6052106"/>
            <a:ext cx="195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symmetric circles</a:t>
            </a:r>
          </a:p>
        </p:txBody>
      </p:sp>
    </p:spTree>
    <p:extLst>
      <p:ext uri="{BB962C8B-B14F-4D97-AF65-F5344CB8AC3E}">
        <p14:creationId xmlns:p14="http://schemas.microsoft.com/office/powerpoint/2010/main" val="26269385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F29FD-7E85-D3B4-403B-E7742808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4800" b="1" i="0" u="none" strike="noStrike" baseline="0" dirty="0">
                <a:solidFill>
                  <a:srgbClr val="00B0F0"/>
                </a:solidFill>
              </a:rPr>
              <a:t>Stereo correspondence </a:t>
            </a:r>
            <a: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	</a:t>
            </a:r>
            <a:br>
              <a:rPr lang="en-IN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FBB27-36DE-5BAF-2FAB-CC154D232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A556C9-A1CD-247D-06E9-DFB2C1197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02" y="1274763"/>
            <a:ext cx="10410998" cy="52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747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861F-3FF8-9DC2-03D5-DD64F1EB5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CAB18-5F4F-9E4E-D86E-3D651FA75A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b="1" dirty="0">
                <a:solidFill>
                  <a:srgbClr val="00B0F0"/>
                </a:solidFill>
              </a:rPr>
              <a:t>Stereo correspondence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is the process of taking two or more images and estimating a 3D model of the scene by finding matching pixels in the images and converting their </a:t>
            </a:r>
            <a:r>
              <a:rPr lang="en-US" b="0" i="0" dirty="0">
                <a:solidFill>
                  <a:srgbClr val="C00000"/>
                </a:solidFill>
                <a:effectLst/>
                <a:latin typeface="-apple-system"/>
              </a:rPr>
              <a:t>2D positions into 3D depths</a:t>
            </a:r>
            <a:r>
              <a:rPr lang="en-US" b="0" i="0" dirty="0">
                <a:solidFill>
                  <a:srgbClr val="333333"/>
                </a:solidFill>
                <a:effectLst/>
                <a:latin typeface="-apple-system"/>
              </a:rPr>
              <a:t>.</a:t>
            </a:r>
          </a:p>
          <a:p>
            <a:pPr algn="just"/>
            <a:endParaRPr lang="en-US" dirty="0">
              <a:solidFill>
                <a:srgbClr val="333333"/>
              </a:solidFill>
              <a:latin typeface="-apple-system"/>
            </a:endParaRPr>
          </a:p>
          <a:p>
            <a:pPr algn="just"/>
            <a:r>
              <a:rPr lang="en-IN" b="0" i="0" u="none" strike="noStrike" baseline="0" dirty="0"/>
              <a:t>In </a:t>
            </a:r>
            <a:r>
              <a:rPr lang="en-IN" b="0" i="0" u="none" strike="noStrike" baseline="0" dirty="0">
                <a:solidFill>
                  <a:srgbClr val="C00000"/>
                </a:solidFill>
              </a:rPr>
              <a:t>visual perception</a:t>
            </a:r>
            <a:r>
              <a:rPr lang="en-IN" b="0" i="0" u="none" strike="noStrike" baseline="0" dirty="0"/>
              <a:t>, </a:t>
            </a:r>
            <a:r>
              <a:rPr lang="en-US" b="0" i="0" u="none" strike="noStrike" baseline="0" dirty="0"/>
              <a:t>we perceive depth based on the differences in appearance between the left and right eye</a:t>
            </a:r>
          </a:p>
          <a:p>
            <a:pPr algn="just"/>
            <a:r>
              <a:rPr lang="en-US" dirty="0" err="1">
                <a:solidFill>
                  <a:srgbClr val="00B0F0"/>
                </a:solidFill>
              </a:rPr>
              <a:t>Eg</a:t>
            </a:r>
            <a:r>
              <a:rPr lang="en-US" dirty="0">
                <a:solidFill>
                  <a:srgbClr val="00B0F0"/>
                </a:solidFill>
              </a:rPr>
              <a:t>: </a:t>
            </a:r>
            <a:r>
              <a:rPr lang="en-US" b="0" i="0" u="none" strike="noStrike" baseline="0" dirty="0"/>
              <a:t>hold your finger vertically in front of your eyes and close each eye alternately.</a:t>
            </a:r>
          </a:p>
          <a:p>
            <a:pPr algn="just"/>
            <a:r>
              <a:rPr lang="en-US" dirty="0">
                <a:solidFill>
                  <a:srgbClr val="C00000"/>
                </a:solidFill>
              </a:rPr>
              <a:t>Application:</a:t>
            </a:r>
            <a:r>
              <a:rPr lang="en-US" dirty="0"/>
              <a:t> </a:t>
            </a:r>
            <a:r>
              <a:rPr lang="en-IN" b="0" i="0" u="none" strike="noStrike" baseline="0" dirty="0"/>
              <a:t>robotic navigation</a:t>
            </a:r>
            <a:r>
              <a:rPr lang="en-US" dirty="0"/>
              <a:t>, </a:t>
            </a:r>
            <a:r>
              <a:rPr lang="en-IN" b="0" i="0" u="none" strike="noStrike" baseline="0" dirty="0"/>
              <a:t>3D model building</a:t>
            </a:r>
            <a:endParaRPr lang="en-US" b="0" i="0" u="none" strike="noStrike" baseline="0" dirty="0"/>
          </a:p>
          <a:p>
            <a:pPr marL="0" indent="0" algn="l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08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0C256-C400-E748-19FB-FD3A39D62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480"/>
            <a:ext cx="10515600" cy="5638483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u="none" strike="noStrike" baseline="0" dirty="0">
                <a:latin typeface="Comic Sans MS" panose="030F0702030302020204" pitchFamily="66" charset="0"/>
              </a:rPr>
              <a:t>However, in general, it is not possible to recover the entire structure of the 3D world from just one image. During 3D to the 2D mapping, some </a:t>
            </a:r>
            <a:r>
              <a:rPr lang="en-IN" sz="2000" b="0" i="0" u="none" strike="noStrike" baseline="0" dirty="0">
                <a:latin typeface="Comic Sans MS" panose="030F0702030302020204" pitchFamily="66" charset="0"/>
              </a:rPr>
              <a:t>information is simply lost.</a:t>
            </a:r>
            <a:endParaRPr lang="en-IN" sz="20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1B1AB-C1FB-B4D6-6FBA-CCE35A5B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163" y="3159701"/>
            <a:ext cx="6713089" cy="326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8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8E931-D52D-F064-0CAA-E2507EBF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5764-8D28-08BC-6CBB-370345DDE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model construction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B1B2FC-ACAC-C890-1D39-36675494E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852" y="2428836"/>
            <a:ext cx="10001295" cy="251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32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1C56F-8377-92AE-CF83-492BA2B1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sz="3200" b="1" i="0" u="none" strike="noStrike" baseline="0" dirty="0">
                <a:solidFill>
                  <a:srgbClr val="00B0F0"/>
                </a:solidFill>
                <a:latin typeface="Comic Sans MS" panose="030F0702030302020204" pitchFamily="66" charset="0"/>
              </a:rPr>
              <a:t>Triangulation – Principle underlying Stereo Vision </a:t>
            </a:r>
            <a:endParaRPr lang="en-IN" sz="3200" b="1" dirty="0">
              <a:solidFill>
                <a:srgbClr val="00B0F0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82FAD-8877-6D46-FA5C-D7BCAF608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E6809-6D23-58ED-1183-FA054267C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4800"/>
            <a:ext cx="10750169" cy="491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8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5F766-C711-6A69-6D93-88A74230A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40805-B12F-5B4B-CDE0-F2EB85000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BFF941-7A7A-BE91-37B2-0B6A84855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378440" cy="63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98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0AEF8-979A-B439-C4FB-BAC4D074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4950-A344-90D1-3E6C-283F39AE6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C9C430-3BA4-B174-911B-C3D973E3D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334" y="365125"/>
            <a:ext cx="10139226" cy="643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9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B8D4-4665-3F68-5BF0-58F9B00FC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BFF15-169F-5D36-E1B6-016127E05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F0B2F-7974-69C2-A75D-335E952F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42" y="365125"/>
            <a:ext cx="8787516" cy="565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64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857C-EA18-B87F-0D4F-2A65B41BD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7E6EE-91DE-2F0E-68AF-FDDC76B7C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D3AF8-D199-7682-49EB-B626788B9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08" y="513614"/>
            <a:ext cx="9633984" cy="548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C6E6C-09B4-488E-1728-AEA933B8E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Thin Lens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07669-4621-2A14-CA47-613B3F62E8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93520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modern cameras use a </a:t>
            </a:r>
            <a:r>
              <a:rPr lang="en-US" dirty="0">
                <a:solidFill>
                  <a:srgbClr val="00B0F0"/>
                </a:solidFill>
              </a:rPr>
              <a:t>lens</a:t>
            </a:r>
            <a:r>
              <a:rPr lang="en-US" dirty="0"/>
              <a:t> to focus light onto the view plane</a:t>
            </a:r>
          </a:p>
          <a:p>
            <a:pPr algn="just"/>
            <a:r>
              <a:rPr lang="en-US" dirty="0"/>
              <a:t>This is done so that one can capture enough light in a sufficiently short period of time </a:t>
            </a:r>
          </a:p>
          <a:p>
            <a:pPr algn="just"/>
            <a:r>
              <a:rPr lang="en-US" dirty="0"/>
              <a:t>In the thin lens model, rays of light emitted from a point travel along paths through the lens, converging at a point behind the lens.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B9EAD2-265E-2199-CEBE-B09A6BAE7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985" y="3733164"/>
            <a:ext cx="5088530" cy="21116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27C841-603A-61C9-7401-2AE9C1E6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86" y="5922645"/>
            <a:ext cx="1809025" cy="82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3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2C442-863E-22FF-F64A-F50025A65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3A370-F182-A9C8-E8BC-84040BB9C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37648-A8D8-4ABE-6E37-53FB2F625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275" y="492405"/>
            <a:ext cx="7699449" cy="587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4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422E9-ACEA-C634-1A71-FEAFFE63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9745-3EE7-DDB2-9155-DC3B38990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EA849-E0B7-22B2-754E-A0FB2AE6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4" y="365125"/>
            <a:ext cx="8388526" cy="577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840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8F27-0314-8D11-2ED7-FFB722EE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0F674-ED04-A65A-70D7-A3D72E8D0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3D6A8-057F-31A8-F152-84E3DDE3E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565" y="280557"/>
            <a:ext cx="7629675" cy="57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713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DD47-F9C4-47CC-DEEF-218254F4A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5A365-2D1C-8BA4-CCD1-28362B21A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35ECFA-2129-D9BF-AA9B-72ACEDD11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03" y="436562"/>
            <a:ext cx="8594353" cy="598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02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04DA-79B1-C99A-0AC4-A2B2A7D72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AB70-6F01-393E-3F30-489061DA5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6B047-3414-1387-EEAF-2B65D280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37" y="365125"/>
            <a:ext cx="7872243" cy="59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28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19544-206F-CB75-319F-6051F2259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1FB4F-F3AA-BED5-FB24-F022A7982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36672-A976-7BBC-10AC-333039E50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475" y="365125"/>
            <a:ext cx="7629050" cy="54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351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C48A0-88F7-9E63-9BB1-C3FC47E5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64C97-6FCD-CA5D-8E31-E9A34AB4F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DB8AF0-91D3-A952-9B61-3F204D1AC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30" y="480901"/>
            <a:ext cx="7528709" cy="569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46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199D-14B8-3A32-2B0A-1BC62960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F3491-FC49-AC26-1CF8-C7BA66726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9366F3-F34E-2438-F6FD-B764430CF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20" y="365125"/>
            <a:ext cx="8114148" cy="60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691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66840-4527-F279-E3C8-0E37135D3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800A8-F1DC-C51C-263C-7564C9626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72788B-6EF7-4307-5F05-E50CB7559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79" y="365125"/>
            <a:ext cx="8210701" cy="594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84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6D17D-3ACA-6A2D-5D4F-8945A4B45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AFE6E-4A44-FFD4-57C0-430694A0C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20BF-EED2-DF8F-70F1-327F0F44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478" y="446088"/>
            <a:ext cx="8235053" cy="5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32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2C8BC-74C4-B43D-8CC0-4E2E30C3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35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Pinhole camera model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CCF29-A571-E720-FB0E-C9F4BA8F4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520"/>
            <a:ext cx="10515600" cy="4937443"/>
          </a:xfrm>
        </p:spPr>
        <p:txBody>
          <a:bodyPr/>
          <a:lstStyle/>
          <a:p>
            <a:r>
              <a:rPr lang="en-US" dirty="0"/>
              <a:t>Light from a point travels along a single straight path through a </a:t>
            </a:r>
            <a:r>
              <a:rPr lang="en-US" dirty="0">
                <a:solidFill>
                  <a:srgbClr val="C00000"/>
                </a:solidFill>
              </a:rPr>
              <a:t>pinhole</a:t>
            </a:r>
            <a:r>
              <a:rPr lang="en-US" dirty="0"/>
              <a:t> onto the view plane.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21075-86AE-1EE3-F30B-B1F53771A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509" y="3050604"/>
            <a:ext cx="6655142" cy="36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94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F6952-EDC4-BBB8-38BC-0C155FF98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solidFill>
                  <a:srgbClr val="00B0F0"/>
                </a:solidFill>
              </a:rPr>
              <a:t>Geometric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23546E-DC76-B6FD-BDAE-70C15CD9D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Translation</a:t>
            </a:r>
          </a:p>
          <a:p>
            <a:r>
              <a:rPr lang="en-IN" dirty="0"/>
              <a:t>Rotation</a:t>
            </a:r>
          </a:p>
          <a:p>
            <a:r>
              <a:rPr lang="en-IN" dirty="0"/>
              <a:t>Scaling</a:t>
            </a:r>
          </a:p>
          <a:p>
            <a:r>
              <a:rPr lang="en-IN" dirty="0"/>
              <a:t>Skewing</a:t>
            </a:r>
          </a:p>
        </p:txBody>
      </p:sp>
    </p:spTree>
    <p:extLst>
      <p:ext uri="{BB962C8B-B14F-4D97-AF65-F5344CB8AC3E}">
        <p14:creationId xmlns:p14="http://schemas.microsoft.com/office/powerpoint/2010/main" val="2337185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A8431-FDBC-1A52-DB85-B41E3259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07DD-33B2-CB79-E6DA-BF40F43A3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Scaling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4A1B-17DC-F112-A309-AB2527BE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42" y="2356421"/>
            <a:ext cx="6966058" cy="411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00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08DC-4A12-59D9-9634-5D95E11B1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E8385-8718-66C2-EA25-D81139212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CA69B-A97D-B80C-E98D-9B6B19D1D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691" y="1345856"/>
            <a:ext cx="8526325" cy="396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496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1CD8-D8BD-EB45-60F3-B865AC3D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D020-3AFC-AA5F-8E82-34BDEDB6F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52239"/>
            <a:ext cx="10515600" cy="2224723"/>
          </a:xfrm>
        </p:spPr>
        <p:txBody>
          <a:bodyPr/>
          <a:lstStyle/>
          <a:p>
            <a:endParaRPr lang="en-IN" dirty="0"/>
          </a:p>
          <a:p>
            <a:r>
              <a:rPr lang="en-IN" dirty="0"/>
              <a:t>Point P0 is projected at point Pi on image plane</a:t>
            </a:r>
          </a:p>
          <a:p>
            <a:r>
              <a:rPr lang="en-IN" dirty="0">
                <a:solidFill>
                  <a:srgbClr val="C00000"/>
                </a:solidFill>
              </a:rPr>
              <a:t>Optical axis </a:t>
            </a:r>
            <a:r>
              <a:rPr lang="en-IN" dirty="0"/>
              <a:t>is the axis that is perpendicular to the image plane</a:t>
            </a:r>
          </a:p>
          <a:p>
            <a:r>
              <a:rPr lang="en-IN" dirty="0">
                <a:solidFill>
                  <a:srgbClr val="C00000"/>
                </a:solidFill>
              </a:rPr>
              <a:t>Focal length (f)</a:t>
            </a:r>
            <a:r>
              <a:rPr lang="en-IN" dirty="0"/>
              <a:t> is the distance between the image plane and pinhole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F1B8CA-49A2-7301-DD71-1562EF82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959" y="326652"/>
            <a:ext cx="7812529" cy="347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4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11355CCC0FD04CA11041E37344FE58" ma:contentTypeVersion="6" ma:contentTypeDescription="Create a new document." ma:contentTypeScope="" ma:versionID="412aa148eddd51140c1e39b73f369291">
  <xsd:schema xmlns:xsd="http://www.w3.org/2001/XMLSchema" xmlns:xs="http://www.w3.org/2001/XMLSchema" xmlns:p="http://schemas.microsoft.com/office/2006/metadata/properties" xmlns:ns2="6c377a80-b506-4ae7-b4bd-63237f6a12fc" xmlns:ns3="2d860dc4-3305-4abb-af8f-227632552acc" targetNamespace="http://schemas.microsoft.com/office/2006/metadata/properties" ma:root="true" ma:fieldsID="d8fe33b938847b659634a604a863329e" ns2:_="" ns3:_="">
    <xsd:import namespace="6c377a80-b506-4ae7-b4bd-63237f6a12fc"/>
    <xsd:import namespace="2d860dc4-3305-4abb-af8f-227632552a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377a80-b506-4ae7-b4bd-63237f6a12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860dc4-3305-4abb-af8f-227632552ac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4C0B3A-0CEB-47FB-AC87-F2DF90E47F9A}"/>
</file>

<file path=customXml/itemProps2.xml><?xml version="1.0" encoding="utf-8"?>
<ds:datastoreItem xmlns:ds="http://schemas.openxmlformats.org/officeDocument/2006/customXml" ds:itemID="{87B92890-2A6D-42C4-A28B-88F75EB966ED}"/>
</file>

<file path=customXml/itemProps3.xml><?xml version="1.0" encoding="utf-8"?>
<ds:datastoreItem xmlns:ds="http://schemas.openxmlformats.org/officeDocument/2006/customXml" ds:itemID="{F779A1C3-F7DD-4EF9-8B49-AEAC16FADC2D}"/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471</Words>
  <Application>Microsoft Office PowerPoint</Application>
  <PresentationFormat>Widescreen</PresentationFormat>
  <Paragraphs>83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Comic Sans MS</vt:lpstr>
      <vt:lpstr>Nunito</vt:lpstr>
      <vt:lpstr>Roboto</vt:lpstr>
      <vt:lpstr>Times New Roman</vt:lpstr>
      <vt:lpstr>Wingdings</vt:lpstr>
      <vt:lpstr>Office Theme</vt:lpstr>
      <vt:lpstr>MODULE-3</vt:lpstr>
      <vt:lpstr>Camera Calibration</vt:lpstr>
      <vt:lpstr>Camera Model</vt:lpstr>
      <vt:lpstr>Thin Lens Model</vt:lpstr>
      <vt:lpstr>Pinhole camera model</vt:lpstr>
      <vt:lpstr>Geometric Transformations</vt:lpstr>
      <vt:lpstr>PowerPoint Presentation</vt:lpstr>
      <vt:lpstr>PowerPoint Presentation</vt:lpstr>
      <vt:lpstr>PowerPoint Presentation</vt:lpstr>
      <vt:lpstr>PowerPoint Presentation</vt:lpstr>
      <vt:lpstr>Transformation from world coordinate to Image coordinates</vt:lpstr>
      <vt:lpstr>Transformation from world coordinate to Image coordinates (3D2D)</vt:lpstr>
      <vt:lpstr>Perspective projection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Linear Model for Perspective Projection</vt:lpstr>
      <vt:lpstr>PowerPoint Presentation</vt:lpstr>
      <vt:lpstr>PowerPoint Presentation</vt:lpstr>
      <vt:lpstr>PowerPoint Presentation</vt:lpstr>
      <vt:lpstr>Extrinsic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CALIBRATION PATTERNS</vt:lpstr>
      <vt:lpstr>Stereo correspondence   </vt:lpstr>
      <vt:lpstr>PowerPoint Presentation</vt:lpstr>
      <vt:lpstr>PowerPoint Presentation</vt:lpstr>
      <vt:lpstr>PowerPoint Presentation</vt:lpstr>
      <vt:lpstr> Triangulation – Principle underlying Stereo Vision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MODULE-3</dc:title>
  <dc:creator>Megha P Arakeri [MAHE-MITBLR]</dc:creator>
  <cp:lastModifiedBy>Megha P Arakeri [MAHE-MITBLR]</cp:lastModifiedBy>
  <cp:revision>67</cp:revision>
  <dcterms:created xsi:type="dcterms:W3CDTF">2023-09-18T03:18:25Z</dcterms:created>
  <dcterms:modified xsi:type="dcterms:W3CDTF">2024-04-18T04:52:08Z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0x010100AA11355CCC0FD04CA11041E37344FE58</vt:lpwstr>
  </property>
</Properties>
</file>